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ore0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metadata/core-properties" Target="docProps/core0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3" r:id="rId11"/>
    <p:sldId id="264" r:id="rId12"/>
  </p:sldIdLst>
  <p:sldSz cx="10080625" cy="7559675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2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1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739800" y="4402080"/>
            <a:ext cx="6291360" cy="47404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CA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Click to edit the notes format</a:t>
            </a:r>
          </a:p>
        </p:txBody>
      </p:sp>
      <p:sp>
        <p:nvSpPr>
          <p:cNvPr id="81" name="PlaceHolder 3"/>
          <p:cNvSpPr>
            <a:spLocks noGrp="1"/>
          </p:cNvSpPr>
          <p:nvPr>
            <p:ph type="hdr"/>
          </p:nvPr>
        </p:nvSpPr>
        <p:spPr>
          <a:xfrm>
            <a:off x="0" y="-360"/>
            <a:ext cx="3370320" cy="5014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93000"/>
              </a:lnSpc>
            </a:pPr>
            <a:r>
              <a:rPr lang="en-CA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&lt;header&gt;</a:t>
            </a:r>
            <a:endParaRPr lang="en-CA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dt"/>
          </p:nvPr>
        </p:nvSpPr>
        <p:spPr>
          <a:xfrm>
            <a:off x="4398840" y="-360"/>
            <a:ext cx="3370320" cy="501480"/>
          </a:xfrm>
          <a:prstGeom prst="rect">
            <a:avLst/>
          </a:prstGeom>
        </p:spPr>
        <p:txBody>
          <a:bodyPr lIns="0" tIns="0" rIns="0" bIns="0"/>
          <a:lstStyle/>
          <a:p>
            <a:pPr algn="r">
              <a:lnSpc>
                <a:spcPct val="93000"/>
              </a:lnSpc>
            </a:pPr>
            <a:r>
              <a:rPr lang="en-CA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  <a:endParaRPr lang="en-CA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ftr"/>
          </p:nvPr>
        </p:nvSpPr>
        <p:spPr>
          <a:xfrm>
            <a:off x="0" y="9555120"/>
            <a:ext cx="3370320" cy="501840"/>
          </a:xfrm>
          <a:prstGeom prst="rect">
            <a:avLst/>
          </a:prstGeom>
        </p:spPr>
        <p:txBody>
          <a:bodyPr lIns="0" tIns="0" rIns="0" bIns="0" anchor="b"/>
          <a:lstStyle/>
          <a:p>
            <a:pPr>
              <a:lnSpc>
                <a:spcPct val="93000"/>
              </a:lnSpc>
            </a:pPr>
            <a:r>
              <a:rPr lang="en-CA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  <a:endParaRPr lang="en-CA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 type="sldNum"/>
          </p:nvPr>
        </p:nvSpPr>
        <p:spPr>
          <a:xfrm>
            <a:off x="4398840" y="9555120"/>
            <a:ext cx="3370320" cy="5018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>
              <a:lnSpc>
                <a:spcPct val="93000"/>
              </a:lnSpc>
            </a:pPr>
            <a:fld id="{51BCE5B6-69FA-446A-BAA9-6C5C0155D792}" type="slidenum">
              <a:rPr lang="en-CA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CA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739800" y="4402080"/>
            <a:ext cx="6292800" cy="474192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739800" y="4402080"/>
            <a:ext cx="6292800" cy="474192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739800" y="4402080"/>
            <a:ext cx="6292800" cy="474192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739800" y="4402080"/>
            <a:ext cx="6292800" cy="474192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739800" y="4402080"/>
            <a:ext cx="6292800" cy="474192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739800" y="4402080"/>
            <a:ext cx="6292800" cy="474192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739800" y="4402080"/>
            <a:ext cx="6292800" cy="474192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739800" y="4402080"/>
            <a:ext cx="6292800" cy="474192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739800" y="4402080"/>
            <a:ext cx="6292800" cy="474192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02920" y="287280"/>
            <a:ext cx="9070920" cy="1246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502920" y="1823760"/>
            <a:ext cx="9070920" cy="2090520"/>
          </a:xfrm>
          <a:prstGeom prst="rect">
            <a:avLst/>
          </a:prstGeom>
        </p:spPr>
        <p:txBody>
          <a:bodyPr lIns="0" tIns="30960" rIns="0" bIns="0"/>
          <a:lstStyle/>
          <a:p>
            <a:endParaRPr lang="en-CA" sz="3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502920" y="4113360"/>
            <a:ext cx="9070920" cy="2090520"/>
          </a:xfrm>
          <a:prstGeom prst="rect">
            <a:avLst/>
          </a:prstGeom>
        </p:spPr>
        <p:txBody>
          <a:bodyPr lIns="0" tIns="30960" rIns="0" bIns="0"/>
          <a:lstStyle/>
          <a:p>
            <a:endParaRPr lang="en-CA" sz="3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2920" y="287280"/>
            <a:ext cx="9070920" cy="1246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2920" y="1823760"/>
            <a:ext cx="4426560" cy="2090520"/>
          </a:xfrm>
          <a:prstGeom prst="rect">
            <a:avLst/>
          </a:prstGeom>
        </p:spPr>
        <p:txBody>
          <a:bodyPr lIns="0" tIns="30960" rIns="0" bIns="0"/>
          <a:lstStyle/>
          <a:p>
            <a:endParaRPr lang="en-CA" sz="3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5151240" y="1823760"/>
            <a:ext cx="4426560" cy="2090520"/>
          </a:xfrm>
          <a:prstGeom prst="rect">
            <a:avLst/>
          </a:prstGeom>
        </p:spPr>
        <p:txBody>
          <a:bodyPr lIns="0" tIns="30960" rIns="0" bIns="0"/>
          <a:lstStyle/>
          <a:p>
            <a:endParaRPr lang="en-CA" sz="3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5151240" y="4113360"/>
            <a:ext cx="4426560" cy="2090520"/>
          </a:xfrm>
          <a:prstGeom prst="rect">
            <a:avLst/>
          </a:prstGeom>
        </p:spPr>
        <p:txBody>
          <a:bodyPr lIns="0" tIns="30960" rIns="0" bIns="0"/>
          <a:lstStyle/>
          <a:p>
            <a:endParaRPr lang="en-CA" sz="3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02920" y="4113360"/>
            <a:ext cx="4426560" cy="2090520"/>
          </a:xfrm>
          <a:prstGeom prst="rect">
            <a:avLst/>
          </a:prstGeom>
        </p:spPr>
        <p:txBody>
          <a:bodyPr lIns="0" tIns="30960" rIns="0" bIns="0"/>
          <a:lstStyle/>
          <a:p>
            <a:endParaRPr lang="en-CA" sz="3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502920" y="287280"/>
            <a:ext cx="9070920" cy="1246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502920" y="1823760"/>
            <a:ext cx="9070920" cy="4383000"/>
          </a:xfrm>
          <a:prstGeom prst="rect">
            <a:avLst/>
          </a:prstGeom>
        </p:spPr>
        <p:txBody>
          <a:bodyPr lIns="0" tIns="30960" rIns="0" bIns="0"/>
          <a:lstStyle/>
          <a:p>
            <a:endParaRPr lang="en-CA" sz="3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502920" y="1823760"/>
            <a:ext cx="9070920" cy="4383000"/>
          </a:xfrm>
          <a:prstGeom prst="rect">
            <a:avLst/>
          </a:prstGeom>
        </p:spPr>
        <p:txBody>
          <a:bodyPr lIns="0" tIns="30960" rIns="0" bIns="0"/>
          <a:lstStyle/>
          <a:p>
            <a:endParaRPr lang="en-CA" sz="3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7" name="Picture 76"/>
          <p:cNvPicPr/>
          <p:nvPr/>
        </p:nvPicPr>
        <p:blipFill>
          <a:blip r:embed="rId2"/>
          <a:stretch/>
        </p:blipFill>
        <p:spPr>
          <a:xfrm>
            <a:off x="2291400" y="1823400"/>
            <a:ext cx="5493240" cy="4383000"/>
          </a:xfrm>
          <a:prstGeom prst="rect">
            <a:avLst/>
          </a:prstGeom>
          <a:ln>
            <a:noFill/>
          </a:ln>
        </p:spPr>
      </p:pic>
      <p:pic>
        <p:nvPicPr>
          <p:cNvPr id="78" name="Picture 77"/>
          <p:cNvPicPr/>
          <p:nvPr/>
        </p:nvPicPr>
        <p:blipFill>
          <a:blip r:embed="rId2"/>
          <a:stretch/>
        </p:blipFill>
        <p:spPr>
          <a:xfrm>
            <a:off x="2291400" y="1823400"/>
            <a:ext cx="5493240" cy="4383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2920" y="287280"/>
            <a:ext cx="9070920" cy="1246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502920" y="1823760"/>
            <a:ext cx="9070920" cy="438300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342720" indent="-342720" algn="ctr"/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2920" y="287280"/>
            <a:ext cx="9070920" cy="1246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502920" y="1823760"/>
            <a:ext cx="9070920" cy="4383000"/>
          </a:xfrm>
          <a:prstGeom prst="rect">
            <a:avLst/>
          </a:prstGeom>
        </p:spPr>
        <p:txBody>
          <a:bodyPr lIns="0" tIns="30960" rIns="0" bIns="0"/>
          <a:lstStyle/>
          <a:p>
            <a:endParaRPr lang="en-CA" sz="3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2920" y="287280"/>
            <a:ext cx="9070920" cy="1246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2920" y="1823760"/>
            <a:ext cx="4426560" cy="4383000"/>
          </a:xfrm>
          <a:prstGeom prst="rect">
            <a:avLst/>
          </a:prstGeom>
        </p:spPr>
        <p:txBody>
          <a:bodyPr lIns="0" tIns="30960" rIns="0" bIns="0"/>
          <a:lstStyle/>
          <a:p>
            <a:endParaRPr lang="en-CA" sz="3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151240" y="1823760"/>
            <a:ext cx="4426560" cy="4383000"/>
          </a:xfrm>
          <a:prstGeom prst="rect">
            <a:avLst/>
          </a:prstGeom>
        </p:spPr>
        <p:txBody>
          <a:bodyPr lIns="0" tIns="30960" rIns="0" bIns="0"/>
          <a:lstStyle/>
          <a:p>
            <a:endParaRPr lang="en-CA" sz="3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02920" y="287280"/>
            <a:ext cx="9070920" cy="1246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502920" y="287280"/>
            <a:ext cx="9070920" cy="577836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342720" indent="-342720" algn="ctr"/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02920" y="287280"/>
            <a:ext cx="9070920" cy="1246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502920" y="1823760"/>
            <a:ext cx="4426560" cy="2090520"/>
          </a:xfrm>
          <a:prstGeom prst="rect">
            <a:avLst/>
          </a:prstGeom>
        </p:spPr>
        <p:txBody>
          <a:bodyPr lIns="0" tIns="30960" rIns="0" bIns="0"/>
          <a:lstStyle/>
          <a:p>
            <a:endParaRPr lang="en-CA" sz="3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502920" y="4113360"/>
            <a:ext cx="4426560" cy="2090520"/>
          </a:xfrm>
          <a:prstGeom prst="rect">
            <a:avLst/>
          </a:prstGeom>
        </p:spPr>
        <p:txBody>
          <a:bodyPr lIns="0" tIns="30960" rIns="0" bIns="0"/>
          <a:lstStyle/>
          <a:p>
            <a:endParaRPr lang="en-CA" sz="3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5151240" y="1823760"/>
            <a:ext cx="4426560" cy="4383000"/>
          </a:xfrm>
          <a:prstGeom prst="rect">
            <a:avLst/>
          </a:prstGeom>
        </p:spPr>
        <p:txBody>
          <a:bodyPr lIns="0" tIns="30960" rIns="0" bIns="0"/>
          <a:lstStyle/>
          <a:p>
            <a:endParaRPr lang="en-CA" sz="3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502920" y="287280"/>
            <a:ext cx="9070920" cy="1246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502920" y="1823760"/>
            <a:ext cx="4426560" cy="4383000"/>
          </a:xfrm>
          <a:prstGeom prst="rect">
            <a:avLst/>
          </a:prstGeom>
        </p:spPr>
        <p:txBody>
          <a:bodyPr lIns="0" tIns="30960" rIns="0" bIns="0"/>
          <a:lstStyle/>
          <a:p>
            <a:endParaRPr lang="en-CA" sz="3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5151240" y="1823760"/>
            <a:ext cx="4426560" cy="2090520"/>
          </a:xfrm>
          <a:prstGeom prst="rect">
            <a:avLst/>
          </a:prstGeom>
        </p:spPr>
        <p:txBody>
          <a:bodyPr lIns="0" tIns="30960" rIns="0" bIns="0"/>
          <a:lstStyle/>
          <a:p>
            <a:endParaRPr lang="en-CA" sz="3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5151240" y="4113360"/>
            <a:ext cx="4426560" cy="2090520"/>
          </a:xfrm>
          <a:prstGeom prst="rect">
            <a:avLst/>
          </a:prstGeom>
        </p:spPr>
        <p:txBody>
          <a:bodyPr lIns="0" tIns="30960" rIns="0" bIns="0"/>
          <a:lstStyle/>
          <a:p>
            <a:endParaRPr lang="en-CA" sz="3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2920" y="287280"/>
            <a:ext cx="9070920" cy="1246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02920" y="1823760"/>
            <a:ext cx="4426560" cy="2090520"/>
          </a:xfrm>
          <a:prstGeom prst="rect">
            <a:avLst/>
          </a:prstGeom>
        </p:spPr>
        <p:txBody>
          <a:bodyPr lIns="0" tIns="30960" rIns="0" bIns="0"/>
          <a:lstStyle/>
          <a:p>
            <a:endParaRPr lang="en-CA" sz="3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151240" y="1823760"/>
            <a:ext cx="4426560" cy="2090520"/>
          </a:xfrm>
          <a:prstGeom prst="rect">
            <a:avLst/>
          </a:prstGeom>
        </p:spPr>
        <p:txBody>
          <a:bodyPr lIns="0" tIns="30960" rIns="0" bIns="0"/>
          <a:lstStyle/>
          <a:p>
            <a:endParaRPr lang="en-CA" sz="3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502920" y="4113360"/>
            <a:ext cx="9070920" cy="2090520"/>
          </a:xfrm>
          <a:prstGeom prst="rect">
            <a:avLst/>
          </a:prstGeom>
        </p:spPr>
        <p:txBody>
          <a:bodyPr lIns="0" tIns="30960" rIns="0" bIns="0"/>
          <a:lstStyle/>
          <a:p>
            <a:endParaRPr lang="en-CA" sz="3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/>
          <p:nvPr/>
        </p:nvPicPr>
        <p:blipFill>
          <a:blip r:embed="rId14"/>
          <a:stretch/>
        </p:blipFill>
        <p:spPr>
          <a:xfrm>
            <a:off x="0" y="0"/>
            <a:ext cx="10078920" cy="7559640"/>
          </a:xfrm>
          <a:prstGeom prst="rect">
            <a:avLst/>
          </a:prstGeom>
          <a:ln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2920" y="287280"/>
            <a:ext cx="9070920" cy="1246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CA" sz="4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2920" y="1823760"/>
            <a:ext cx="9070920" cy="4383000"/>
          </a:xfrm>
          <a:prstGeom prst="rect">
            <a:avLst/>
          </a:prstGeom>
        </p:spPr>
        <p:txBody>
          <a:bodyPr lIns="0" tIns="30960" rIns="0" bIns="0"/>
          <a:lstStyle/>
          <a:p>
            <a:pPr marL="342720" indent="-342720"/>
            <a:r>
              <a:rPr lang="en-CA" sz="3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742680" lvl="1" indent="-285480"/>
            <a:r>
              <a:rPr lang="en-CA" sz="3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143000" lvl="2" indent="-228600">
              <a:buClr>
                <a:srgbClr val="000000"/>
              </a:buClr>
              <a:buFont typeface="Times New Roman"/>
              <a:buChar char="•"/>
            </a:pPr>
            <a:r>
              <a:rPr lang="en-CA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600200" lvl="3" indent="-228600">
              <a:buClr>
                <a:srgbClr val="000000"/>
              </a:buClr>
              <a:buFont typeface="Times New Roman"/>
              <a:buChar char="–"/>
            </a:pPr>
            <a:r>
              <a:rPr lang="en-CA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057400" lvl="4" indent="-228600">
              <a:buClr>
                <a:srgbClr val="000000"/>
              </a:buClr>
              <a:buFont typeface="Times New Roman"/>
              <a:buChar char="»"/>
            </a:pPr>
            <a:r>
              <a:rPr lang="en-CA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057400" lvl="5" indent="-228600">
              <a:buClr>
                <a:srgbClr val="000000"/>
              </a:buClr>
              <a:buFont typeface="Times New Roman"/>
              <a:buChar char="»"/>
            </a:pPr>
            <a:r>
              <a:rPr lang="en-CA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2057400" lvl="6" indent="-228600">
              <a:buClr>
                <a:srgbClr val="000000"/>
              </a:buClr>
              <a:buFont typeface="Times New Roman"/>
              <a:buChar char="»"/>
            </a:pPr>
            <a:r>
              <a:rPr lang="en-CA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  <p:sp>
        <p:nvSpPr>
          <p:cNvPr id="42" name="PlaceHolder 3"/>
          <p:cNvSpPr>
            <a:spLocks noGrp="1"/>
          </p:cNvSpPr>
          <p:nvPr>
            <p:ph type="dt"/>
          </p:nvPr>
        </p:nvSpPr>
        <p:spPr>
          <a:xfrm>
            <a:off x="502920" y="6886440"/>
            <a:ext cx="2346120" cy="5191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93000"/>
              </a:lnSpc>
            </a:pPr>
            <a:r>
              <a:rPr lang="en-CA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  <a:endParaRPr lang="en-CA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ftr"/>
          </p:nvPr>
        </p:nvSpPr>
        <p:spPr>
          <a:xfrm>
            <a:off x="3446640" y="6886440"/>
            <a:ext cx="3193920" cy="519120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93000"/>
              </a:lnSpc>
            </a:pPr>
            <a:r>
              <a:rPr lang="en-CA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  <a:endParaRPr lang="en-CA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sldNum"/>
          </p:nvPr>
        </p:nvSpPr>
        <p:spPr>
          <a:xfrm>
            <a:off x="7226280" y="6886440"/>
            <a:ext cx="2346480" cy="519120"/>
          </a:xfrm>
          <a:prstGeom prst="rect">
            <a:avLst/>
          </a:prstGeom>
        </p:spPr>
        <p:txBody>
          <a:bodyPr lIns="0" tIns="0" rIns="0" bIns="0"/>
          <a:lstStyle/>
          <a:p>
            <a:pPr algn="r">
              <a:lnSpc>
                <a:spcPct val="93000"/>
              </a:lnSpc>
            </a:pPr>
            <a:fld id="{4E81B774-CD38-48B3-9461-C79995F0C3C9}" type="slidenum">
              <a:rPr lang="en-CA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CA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720360" y="3308400"/>
            <a:ext cx="9070920" cy="1271520"/>
          </a:xfrm>
          <a:prstGeom prst="rect">
            <a:avLst/>
          </a:prstGeom>
          <a:noFill/>
          <a:ln>
            <a:noFill/>
          </a:ln>
        </p:spPr>
        <p:txBody>
          <a:bodyPr lIns="0" tIns="39960" rIns="0" bIns="0" anchor="ctr"/>
          <a:lstStyle/>
          <a:p>
            <a:pPr algn="ctr">
              <a:lnSpc>
                <a:spcPct val="93000"/>
              </a:lnSpc>
            </a:pPr>
            <a:r>
              <a:rPr lang="en-CA" sz="4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Plant and Animal
Adaptations to Life in Rivers, Lakes and Ponds</a:t>
            </a:r>
          </a:p>
        </p:txBody>
      </p:sp>
      <p:sp>
        <p:nvSpPr>
          <p:cNvPr id="86" name="TextShape 2"/>
          <p:cNvSpPr txBox="1"/>
          <p:nvPr/>
        </p:nvSpPr>
        <p:spPr>
          <a:xfrm>
            <a:off x="360360" y="576360"/>
            <a:ext cx="9431280" cy="2303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marL="342720" indent="-342720" algn="ctr"/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7" name="Picture 86"/>
          <p:cNvPicPr/>
          <p:nvPr/>
        </p:nvPicPr>
        <p:blipFill>
          <a:blip r:embed="rId3"/>
          <a:stretch/>
        </p:blipFill>
        <p:spPr>
          <a:xfrm>
            <a:off x="503280" y="636480"/>
            <a:ext cx="3498840" cy="2100240"/>
          </a:xfrm>
          <a:prstGeom prst="rect">
            <a:avLst/>
          </a:prstGeom>
          <a:ln>
            <a:noFill/>
          </a:ln>
        </p:spPr>
      </p:pic>
      <p:pic>
        <p:nvPicPr>
          <p:cNvPr id="88" name="Picture 87"/>
          <p:cNvPicPr/>
          <p:nvPr/>
        </p:nvPicPr>
        <p:blipFill>
          <a:blip r:embed="rId4"/>
          <a:stretch/>
        </p:blipFill>
        <p:spPr>
          <a:xfrm>
            <a:off x="4253040" y="647640"/>
            <a:ext cx="3019320" cy="2198880"/>
          </a:xfrm>
          <a:prstGeom prst="rect">
            <a:avLst/>
          </a:prstGeom>
          <a:ln>
            <a:noFill/>
          </a:ln>
        </p:spPr>
      </p:pic>
      <p:pic>
        <p:nvPicPr>
          <p:cNvPr id="89" name="Picture 88"/>
          <p:cNvPicPr/>
          <p:nvPr/>
        </p:nvPicPr>
        <p:blipFill>
          <a:blip r:embed="rId5"/>
          <a:stretch/>
        </p:blipFill>
        <p:spPr>
          <a:xfrm>
            <a:off x="7488360" y="431640"/>
            <a:ext cx="1569960" cy="2359080"/>
          </a:xfrm>
          <a:prstGeom prst="rect">
            <a:avLst/>
          </a:prstGeom>
          <a:ln>
            <a:noFill/>
          </a:ln>
        </p:spPr>
      </p:pic>
      <p:sp>
        <p:nvSpPr>
          <p:cNvPr id="90" name="CustomShape 3"/>
          <p:cNvSpPr/>
          <p:nvPr/>
        </p:nvSpPr>
        <p:spPr>
          <a:xfrm>
            <a:off x="360360" y="4751280"/>
            <a:ext cx="9360000" cy="2303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1" name="Picture 90"/>
          <p:cNvPicPr/>
          <p:nvPr/>
        </p:nvPicPr>
        <p:blipFill>
          <a:blip r:embed="rId6"/>
          <a:stretch/>
        </p:blipFill>
        <p:spPr>
          <a:xfrm>
            <a:off x="0" y="5256360"/>
            <a:ext cx="3039840" cy="1682640"/>
          </a:xfrm>
          <a:prstGeom prst="rect">
            <a:avLst/>
          </a:prstGeom>
          <a:ln>
            <a:noFill/>
          </a:ln>
        </p:spPr>
      </p:pic>
      <p:pic>
        <p:nvPicPr>
          <p:cNvPr id="92" name="Picture 91"/>
          <p:cNvPicPr/>
          <p:nvPr/>
        </p:nvPicPr>
        <p:blipFill>
          <a:blip r:embed="rId7"/>
          <a:stretch/>
        </p:blipFill>
        <p:spPr>
          <a:xfrm>
            <a:off x="3287931" y="5229000"/>
            <a:ext cx="1847520" cy="1467000"/>
          </a:xfrm>
          <a:prstGeom prst="rect">
            <a:avLst/>
          </a:prstGeom>
          <a:ln>
            <a:noFill/>
          </a:ln>
        </p:spPr>
      </p:pic>
      <p:pic>
        <p:nvPicPr>
          <p:cNvPr id="93" name="Picture 92"/>
          <p:cNvPicPr/>
          <p:nvPr/>
        </p:nvPicPr>
        <p:blipFill>
          <a:blip r:embed="rId8"/>
          <a:stretch/>
        </p:blipFill>
        <p:spPr>
          <a:xfrm>
            <a:off x="5256360" y="5040360"/>
            <a:ext cx="2179440" cy="1655640"/>
          </a:xfrm>
          <a:prstGeom prst="rect">
            <a:avLst/>
          </a:prstGeom>
          <a:ln>
            <a:noFill/>
          </a:ln>
        </p:spPr>
      </p:pic>
      <p:pic>
        <p:nvPicPr>
          <p:cNvPr id="94" name="Picture 93"/>
          <p:cNvPicPr/>
          <p:nvPr/>
        </p:nvPicPr>
        <p:blipFill>
          <a:blip r:embed="rId9"/>
          <a:stretch/>
        </p:blipFill>
        <p:spPr>
          <a:xfrm>
            <a:off x="7559640" y="5256360"/>
            <a:ext cx="2266920" cy="1347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503280" y="-55800"/>
            <a:ext cx="9072360" cy="1247760"/>
          </a:xfrm>
          <a:prstGeom prst="rect">
            <a:avLst/>
          </a:prstGeom>
          <a:noFill/>
          <a:ln>
            <a:noFill/>
          </a:ln>
        </p:spPr>
        <p:txBody>
          <a:bodyPr lIns="0" tIns="39960" rIns="0" bIns="0" anchor="ctr"/>
          <a:lstStyle/>
          <a:p>
            <a:pPr algn="ctr">
              <a:lnSpc>
                <a:spcPct val="93000"/>
              </a:lnSpc>
            </a:pPr>
            <a:r>
              <a:rPr lang="en-CA" sz="45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Cattails</a:t>
            </a:r>
          </a:p>
        </p:txBody>
      </p:sp>
      <p:sp>
        <p:nvSpPr>
          <p:cNvPr id="126" name="CustomShape 3"/>
          <p:cNvSpPr/>
          <p:nvPr/>
        </p:nvSpPr>
        <p:spPr>
          <a:xfrm>
            <a:off x="364320" y="3201703"/>
            <a:ext cx="9350280" cy="423022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8440" rIns="0" bIns="0"/>
          <a:lstStyle/>
          <a:p>
            <a:pPr marL="431640" indent="-32400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stems and leaves contain tiny tubes that carry air down to the roots that are under water</a:t>
            </a:r>
          </a:p>
          <a:p>
            <a:pPr marL="107640">
              <a:lnSpc>
                <a:spcPct val="93000"/>
              </a:lnSpc>
              <a:buClr>
                <a:srgbClr val="000000"/>
              </a:buClr>
              <a:buSzPct val="45000"/>
            </a:pPr>
            <a:endParaRPr lang="en-CA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1640" indent="-32400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Highly branched roots to keep plants from falling over even when growing in soft mud</a:t>
            </a:r>
          </a:p>
          <a:p>
            <a:pPr marL="107640">
              <a:lnSpc>
                <a:spcPct val="93000"/>
              </a:lnSpc>
              <a:buClr>
                <a:srgbClr val="000000"/>
              </a:buClr>
              <a:buSzPct val="45000"/>
            </a:pPr>
            <a:endParaRPr lang="en-CA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1640" indent="-32400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male flowers are above the female flowers so the windborne pollen they produce drifts down onto the female flowers. Results in effective reproduction</a:t>
            </a:r>
          </a:p>
          <a:p>
            <a:pPr marL="107640">
              <a:lnSpc>
                <a:spcPct val="93000"/>
              </a:lnSpc>
              <a:buClr>
                <a:srgbClr val="000000"/>
              </a:buClr>
              <a:buSzPct val="45000"/>
            </a:pPr>
            <a:endParaRPr lang="en-CA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1640" indent="-32400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Their seeds are tiny and easily dispersed by wind, allowing the plants to quickly spread</a:t>
            </a:r>
            <a:endParaRPr lang="en-CA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CustomShape 4"/>
          <p:cNvSpPr/>
          <p:nvPr/>
        </p:nvSpPr>
        <p:spPr>
          <a:xfrm>
            <a:off x="503280" y="5327640"/>
            <a:ext cx="4319640" cy="1584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8040" rIns="90000" bIns="45000"/>
          <a:lstStyle/>
          <a:p>
            <a:pPr>
              <a:lnSpc>
                <a:spcPct val="93000"/>
              </a:lnSpc>
            </a:pPr>
            <a:r>
              <a:rPr lang="en-CA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 </a:t>
            </a:r>
            <a:endParaRPr lang="en-C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9" name="Picture 128"/>
          <p:cNvPicPr/>
          <p:nvPr/>
        </p:nvPicPr>
        <p:blipFill>
          <a:blip r:embed="rId3"/>
          <a:stretch/>
        </p:blipFill>
        <p:spPr>
          <a:xfrm>
            <a:off x="0" y="48420"/>
            <a:ext cx="3162600" cy="2592720"/>
          </a:xfrm>
          <a:prstGeom prst="rect">
            <a:avLst/>
          </a:prstGeom>
          <a:ln>
            <a:noFill/>
          </a:ln>
        </p:spPr>
      </p:pic>
      <p:pic>
        <p:nvPicPr>
          <p:cNvPr id="5122" name="Picture 2" descr="http://www.natureoutside.com/wp-content/uploads/2015/06/4-FlowerAnnotat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950" y="0"/>
            <a:ext cx="2098675" cy="279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696780" y="-68716"/>
            <a:ext cx="9072360" cy="1247760"/>
          </a:xfrm>
          <a:prstGeom prst="rect">
            <a:avLst/>
          </a:prstGeom>
          <a:noFill/>
          <a:ln>
            <a:noFill/>
          </a:ln>
        </p:spPr>
        <p:txBody>
          <a:bodyPr lIns="0" tIns="39960" rIns="0" bIns="0" anchor="ctr"/>
          <a:lstStyle/>
          <a:p>
            <a:pPr algn="ctr">
              <a:lnSpc>
                <a:spcPct val="93000"/>
              </a:lnSpc>
            </a:pPr>
            <a:r>
              <a:rPr lang="en-CA" sz="45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Water Lily</a:t>
            </a:r>
          </a:p>
        </p:txBody>
      </p:sp>
      <p:sp>
        <p:nvSpPr>
          <p:cNvPr id="132" name="CustomShape 3"/>
          <p:cNvSpPr/>
          <p:nvPr/>
        </p:nvSpPr>
        <p:spPr>
          <a:xfrm>
            <a:off x="533980" y="3264627"/>
            <a:ext cx="8773305" cy="407002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8440" rIns="0" bIns="0"/>
          <a:lstStyle/>
          <a:p>
            <a:pPr marL="431640" indent="-32400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leaves have many small pores on their upper surface to allow air into the leaf. The air</a:t>
            </a:r>
          </a:p>
          <a:p>
            <a:pPr marL="107640">
              <a:lnSpc>
                <a:spcPct val="93000"/>
              </a:lnSpc>
              <a:buClr>
                <a:srgbClr val="000000"/>
              </a:buClr>
              <a:buSzPct val="45000"/>
            </a:pPr>
            <a:endParaRPr lang="en-CA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88840" lvl="1" indent="-32400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Keeps the leaf afloat</a:t>
            </a:r>
          </a:p>
          <a:p>
            <a:pPr marL="564840" lvl="1">
              <a:lnSpc>
                <a:spcPct val="93000"/>
              </a:lnSpc>
              <a:buClr>
                <a:srgbClr val="000000"/>
              </a:buClr>
              <a:buSzPct val="45000"/>
            </a:pPr>
            <a:r>
              <a:rPr lang="en-CA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</a:p>
          <a:p>
            <a:pPr marL="888840" lvl="1" indent="-32400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Travels down the stem through special tubes to provide oxygen to the roots</a:t>
            </a:r>
          </a:p>
          <a:p>
            <a:pPr marL="564840" lvl="1">
              <a:lnSpc>
                <a:spcPct val="93000"/>
              </a:lnSpc>
              <a:buClr>
                <a:srgbClr val="000000"/>
              </a:buClr>
              <a:buSzPct val="45000"/>
            </a:pPr>
            <a:endParaRPr lang="en-CA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1640" indent="-32400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Thin, flexible stems. No need to build a strong stem since the leaf the is held up by water</a:t>
            </a:r>
            <a:endParaRPr lang="en-CA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150" name="Picture 6" descr="Image result for water lily adapta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351" y="0"/>
            <a:ext cx="3169274" cy="314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Image result for water lily adaptati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96" y="141415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502920" y="287280"/>
            <a:ext cx="9072360" cy="1247760"/>
          </a:xfrm>
          <a:prstGeom prst="rect">
            <a:avLst/>
          </a:prstGeom>
          <a:noFill/>
          <a:ln>
            <a:noFill/>
          </a:ln>
        </p:spPr>
        <p:txBody>
          <a:bodyPr lIns="0" tIns="13680" rIns="0" bIns="0" anchor="ctr"/>
          <a:lstStyle/>
          <a:p>
            <a:pPr algn="ctr">
              <a:lnSpc>
                <a:spcPct val="98000"/>
              </a:lnSpc>
            </a:pPr>
            <a:r>
              <a:rPr lang="en-CA" sz="5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ans Condensed"/>
              </a:rPr>
              <a:t>Structural Adaptations</a:t>
            </a:r>
            <a:endParaRPr lang="en-CA" sz="4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502920" y="2375999"/>
            <a:ext cx="9070920" cy="4005345"/>
          </a:xfrm>
          <a:prstGeom prst="rect">
            <a:avLst/>
          </a:prstGeom>
          <a:noFill/>
          <a:ln>
            <a:noFill/>
          </a:ln>
        </p:spPr>
        <p:txBody>
          <a:bodyPr lIns="0" tIns="8280" rIns="0" bIns="0"/>
          <a:lstStyle/>
          <a:p>
            <a:pPr>
              <a:lnSpc>
                <a:spcPct val="98000"/>
              </a:lnSpc>
            </a:pPr>
            <a:r>
              <a:rPr lang="en-CA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ans Condensed"/>
              </a:rPr>
              <a:t>Structural adaptations are </a:t>
            </a:r>
            <a:r>
              <a:rPr lang="en-CA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ans Condensed"/>
              </a:rPr>
              <a:t>structures</a:t>
            </a:r>
            <a:r>
              <a:rPr lang="en-CA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ans Condensed"/>
              </a:rPr>
              <a:t> or </a:t>
            </a:r>
            <a:r>
              <a:rPr lang="en-CA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ans Condensed"/>
              </a:rPr>
              <a:t>features</a:t>
            </a:r>
            <a:r>
              <a:rPr lang="en-CA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ans Condensed"/>
              </a:rPr>
              <a:t> of plants and animals that allow them to survive and reproduce.</a:t>
            </a:r>
          </a:p>
          <a:p>
            <a:pPr>
              <a:lnSpc>
                <a:spcPct val="98000"/>
              </a:lnSpc>
            </a:pPr>
            <a:endParaRPr lang="en-CA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DejaVu Sans Condensed"/>
            </a:endParaRPr>
          </a:p>
          <a:p>
            <a:pPr>
              <a:lnSpc>
                <a:spcPct val="98000"/>
              </a:lnSpc>
            </a:pPr>
            <a:r>
              <a:rPr lang="en-CA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ans Condensed"/>
              </a:rPr>
              <a:t>What kinds of adaptations make plants and animals well suited to life in rivers, lakes and ponds such as those in the Sackville River watershed?</a:t>
            </a:r>
          </a:p>
          <a:p>
            <a:pPr>
              <a:lnSpc>
                <a:spcPct val="98000"/>
              </a:lnSpc>
            </a:pPr>
            <a:endParaRPr lang="en-CA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DejaVu Sans Condens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286740" y="691790"/>
            <a:ext cx="9072360" cy="1247760"/>
          </a:xfrm>
          <a:prstGeom prst="rect">
            <a:avLst/>
          </a:prstGeom>
          <a:noFill/>
          <a:ln>
            <a:noFill/>
          </a:ln>
        </p:spPr>
        <p:txBody>
          <a:bodyPr lIns="0" tIns="39960" rIns="0" bIns="0" anchor="ctr"/>
          <a:lstStyle/>
          <a:p>
            <a:pPr algn="ctr">
              <a:lnSpc>
                <a:spcPct val="93000"/>
              </a:lnSpc>
            </a:pPr>
            <a:r>
              <a:rPr lang="en-CA" sz="4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Atlantic Salmon</a:t>
            </a:r>
          </a:p>
        </p:txBody>
      </p:sp>
      <p:pic>
        <p:nvPicPr>
          <p:cNvPr id="99" name="Picture 98"/>
          <p:cNvPicPr/>
          <p:nvPr/>
        </p:nvPicPr>
        <p:blipFill>
          <a:blip r:embed="rId3"/>
          <a:stretch/>
        </p:blipFill>
        <p:spPr>
          <a:xfrm>
            <a:off x="2550960" y="1115280"/>
            <a:ext cx="5157720" cy="1862280"/>
          </a:xfrm>
          <a:prstGeom prst="rect">
            <a:avLst/>
          </a:prstGeom>
          <a:ln>
            <a:noFill/>
          </a:ln>
        </p:spPr>
      </p:pic>
      <p:sp>
        <p:nvSpPr>
          <p:cNvPr id="101" name="CustomShape 4"/>
          <p:cNvSpPr/>
          <p:nvPr/>
        </p:nvSpPr>
        <p:spPr>
          <a:xfrm>
            <a:off x="503280" y="5327640"/>
            <a:ext cx="4319640" cy="1584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8040" rIns="90000" bIns="45000"/>
          <a:lstStyle/>
          <a:p>
            <a:pPr>
              <a:lnSpc>
                <a:spcPct val="93000"/>
              </a:lnSpc>
            </a:pPr>
            <a:r>
              <a:rPr lang="en-CA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 </a:t>
            </a:r>
            <a:endParaRPr lang="en-C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502920" y="3136140"/>
            <a:ext cx="9070920" cy="4383000"/>
          </a:xfrm>
        </p:spPr>
        <p:txBody>
          <a:bodyPr/>
          <a:lstStyle/>
          <a:p>
            <a:r>
              <a:rPr lang="en-CA" dirty="0"/>
              <a:t>Body Shape</a:t>
            </a:r>
          </a:p>
          <a:p>
            <a:pPr lvl="1"/>
            <a:r>
              <a:rPr lang="en-CA" dirty="0"/>
              <a:t>Swim fast</a:t>
            </a:r>
          </a:p>
          <a:p>
            <a:pPr lvl="2"/>
            <a:r>
              <a:rPr lang="en-CA" dirty="0"/>
              <a:t>Catch prey</a:t>
            </a:r>
          </a:p>
          <a:p>
            <a:pPr lvl="2"/>
            <a:r>
              <a:rPr lang="en-CA" dirty="0"/>
              <a:t>Escape predators</a:t>
            </a:r>
          </a:p>
          <a:p>
            <a:pPr lvl="2"/>
            <a:r>
              <a:rPr lang="en-CA" dirty="0"/>
              <a:t>Move easily through strong ocean and river currents</a:t>
            </a:r>
          </a:p>
          <a:p>
            <a:r>
              <a:rPr lang="en-CA" dirty="0"/>
              <a:t>Lateral Line</a:t>
            </a:r>
          </a:p>
          <a:p>
            <a:pPr lvl="1"/>
            <a:r>
              <a:rPr lang="en-CA" dirty="0"/>
              <a:t>Detect movement in water</a:t>
            </a:r>
          </a:p>
          <a:p>
            <a:pPr lvl="2"/>
            <a:r>
              <a:rPr lang="en-CA" dirty="0"/>
              <a:t>Identify prey/predators in murky water</a:t>
            </a:r>
          </a:p>
          <a:p>
            <a:pPr lvl="2"/>
            <a:r>
              <a:rPr lang="en-CA" dirty="0"/>
              <a:t>Navigate in river and ocean</a:t>
            </a:r>
          </a:p>
          <a:p>
            <a:r>
              <a:rPr lang="en-CA" dirty="0"/>
              <a:t>Special Gills and Kidneys</a:t>
            </a:r>
          </a:p>
          <a:p>
            <a:pPr lvl="1"/>
            <a:r>
              <a:rPr lang="en-CA" dirty="0"/>
              <a:t>Enable salmon to live in both fresh and seawater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2920" y="170910"/>
            <a:ext cx="9070920" cy="1246320"/>
          </a:xfrm>
        </p:spPr>
        <p:txBody>
          <a:bodyPr/>
          <a:lstStyle/>
          <a:p>
            <a:pPr algn="ctr"/>
            <a:r>
              <a:rPr lang="en-CA" b="1" dirty="0"/>
              <a:t>Atlantic Salmon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503280" y="20880"/>
            <a:ext cx="9072360" cy="1247760"/>
          </a:xfrm>
          <a:prstGeom prst="rect">
            <a:avLst/>
          </a:prstGeom>
          <a:noFill/>
          <a:ln>
            <a:noFill/>
          </a:ln>
        </p:spPr>
        <p:txBody>
          <a:bodyPr lIns="0" tIns="39960" rIns="0" bIns="0" anchor="ctr"/>
          <a:lstStyle/>
          <a:p>
            <a:pPr algn="ctr">
              <a:lnSpc>
                <a:spcPct val="93000"/>
              </a:lnSpc>
            </a:pPr>
            <a:r>
              <a:rPr lang="en-CA" sz="45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White Sucker</a:t>
            </a:r>
          </a:p>
        </p:txBody>
      </p:sp>
      <p:sp>
        <p:nvSpPr>
          <p:cNvPr id="106" name="CustomShape 4"/>
          <p:cNvSpPr/>
          <p:nvPr/>
        </p:nvSpPr>
        <p:spPr>
          <a:xfrm>
            <a:off x="503280" y="5327640"/>
            <a:ext cx="4319640" cy="1584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8040" rIns="90000" bIns="45000"/>
          <a:lstStyle/>
          <a:p>
            <a:pPr>
              <a:lnSpc>
                <a:spcPct val="93000"/>
              </a:lnSpc>
            </a:pPr>
            <a:r>
              <a:rPr lang="en-CA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 </a:t>
            </a:r>
            <a:endParaRPr lang="en-C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CustomShape 5"/>
          <p:cNvSpPr/>
          <p:nvPr/>
        </p:nvSpPr>
        <p:spPr>
          <a:xfrm>
            <a:off x="503280" y="3083644"/>
            <a:ext cx="8804006" cy="1879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3040" rIns="0" bIns="0"/>
          <a:lstStyle/>
          <a:p>
            <a:pPr marL="431640" indent="-32400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2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Downward facing mouth</a:t>
            </a:r>
          </a:p>
          <a:p>
            <a:pPr marL="888840" lvl="1" indent="-32400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Enables fish to feed easily on food found on or in the mud</a:t>
            </a:r>
          </a:p>
          <a:p>
            <a:pPr marL="888840" lvl="1" indent="-32400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Fish can feed without being seen by predators</a:t>
            </a:r>
          </a:p>
          <a:p>
            <a:pPr marL="564840" lvl="1">
              <a:lnSpc>
                <a:spcPct val="93000"/>
              </a:lnSpc>
              <a:buClr>
                <a:srgbClr val="000000"/>
              </a:buClr>
              <a:buSzPct val="45000"/>
            </a:pPr>
            <a:endParaRPr lang="en-CA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1640" indent="-32400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Soft/Sensitive lips</a:t>
            </a:r>
          </a:p>
          <a:p>
            <a:pPr marL="888840" lvl="1" indent="-32400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Fish can “taste” the mud to identify food</a:t>
            </a:r>
          </a:p>
          <a:p>
            <a:pPr marL="888840" lvl="1" indent="-32400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CA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1640" indent="-32400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Dark coloured upper body</a:t>
            </a:r>
          </a:p>
          <a:p>
            <a:pPr marL="888840" lvl="1" indent="-32400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Fish is hard for predators to see from above</a:t>
            </a:r>
          </a:p>
          <a:p>
            <a:pPr marL="888840" lvl="1" indent="-32400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CA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8" name="Picture 107"/>
          <p:cNvPicPr/>
          <p:nvPr/>
        </p:nvPicPr>
        <p:blipFill>
          <a:blip r:embed="rId3"/>
          <a:stretch/>
        </p:blipFill>
        <p:spPr>
          <a:xfrm>
            <a:off x="3016980" y="1043049"/>
            <a:ext cx="4044960" cy="1676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503280" y="-205962"/>
            <a:ext cx="9072360" cy="1247760"/>
          </a:xfrm>
          <a:prstGeom prst="rect">
            <a:avLst/>
          </a:prstGeom>
          <a:noFill/>
          <a:ln>
            <a:noFill/>
          </a:ln>
        </p:spPr>
        <p:txBody>
          <a:bodyPr lIns="0" tIns="39960" rIns="0" bIns="0" anchor="ctr"/>
          <a:lstStyle/>
          <a:p>
            <a:pPr algn="ctr">
              <a:lnSpc>
                <a:spcPct val="93000"/>
              </a:lnSpc>
            </a:pPr>
            <a:r>
              <a:rPr lang="en-CA" sz="45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American Eel</a:t>
            </a:r>
          </a:p>
        </p:txBody>
      </p:sp>
      <p:sp>
        <p:nvSpPr>
          <p:cNvPr id="110" name="TextShape 2"/>
          <p:cNvSpPr txBox="1"/>
          <p:nvPr/>
        </p:nvSpPr>
        <p:spPr>
          <a:xfrm>
            <a:off x="261257" y="2612571"/>
            <a:ext cx="9633857" cy="4662387"/>
          </a:xfrm>
          <a:prstGeom prst="rect">
            <a:avLst/>
          </a:prstGeom>
          <a:noFill/>
          <a:ln>
            <a:noFill/>
          </a:ln>
        </p:spPr>
        <p:txBody>
          <a:bodyPr lIns="0" tIns="30960" rIns="0" bIns="0"/>
          <a:lstStyle/>
          <a:p>
            <a:pPr marL="431640" indent="-324000">
              <a:lnSpc>
                <a:spcPct val="93000"/>
              </a:lnSpc>
            </a:pPr>
            <a:r>
              <a:rPr lang="en-CA" sz="3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</a:p>
          <a:p>
            <a:pPr marL="431640" indent="-32400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The American Eel is thin and long so it can fit into narrow spaces between rocks or under logs to wait for </a:t>
            </a:r>
            <a:r>
              <a:rPr lang="en-CA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prey or hide from predators</a:t>
            </a:r>
          </a:p>
          <a:p>
            <a:pPr marL="431640" indent="-32400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CA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1640" indent="-32400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It’s dark color makes it hard to see for both prey and predators</a:t>
            </a:r>
          </a:p>
          <a:p>
            <a:pPr marL="431640" indent="-32400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CA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1640" indent="-32400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shape of its fins allow it to swim well even though it has such a long body</a:t>
            </a:r>
          </a:p>
          <a:p>
            <a:pPr marL="431640" indent="-32400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CA" sz="3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1640" indent="-32400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CA" sz="3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CustomShape 4"/>
          <p:cNvSpPr/>
          <p:nvPr/>
        </p:nvSpPr>
        <p:spPr>
          <a:xfrm>
            <a:off x="503280" y="5327640"/>
            <a:ext cx="4319640" cy="1584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8040" rIns="90000" bIns="45000"/>
          <a:lstStyle/>
          <a:p>
            <a:pPr>
              <a:lnSpc>
                <a:spcPct val="93000"/>
              </a:lnSpc>
            </a:pPr>
            <a:r>
              <a:rPr lang="en-CA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 </a:t>
            </a:r>
            <a:endParaRPr lang="en-C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26" name="Picture 2" descr="http://americaneel.org/wp-content/uploads/2014/06/american-eel-drawin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0" b="19485"/>
          <a:stretch/>
        </p:blipFill>
        <p:spPr bwMode="auto">
          <a:xfrm>
            <a:off x="2220685" y="878513"/>
            <a:ext cx="5715000" cy="184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431100" y="0"/>
            <a:ext cx="9072360" cy="1247760"/>
          </a:xfrm>
          <a:prstGeom prst="rect">
            <a:avLst/>
          </a:prstGeom>
          <a:noFill/>
          <a:ln>
            <a:noFill/>
          </a:ln>
        </p:spPr>
        <p:txBody>
          <a:bodyPr lIns="0" tIns="39960" rIns="0" bIns="0" anchor="ctr"/>
          <a:lstStyle/>
          <a:p>
            <a:pPr algn="ctr">
              <a:lnSpc>
                <a:spcPct val="93000"/>
              </a:lnSpc>
            </a:pPr>
            <a:r>
              <a:rPr lang="en-CA" sz="45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Water Strider</a:t>
            </a:r>
          </a:p>
        </p:txBody>
      </p:sp>
      <p:sp>
        <p:nvSpPr>
          <p:cNvPr id="116" name="TextShape 2"/>
          <p:cNvSpPr txBox="1"/>
          <p:nvPr/>
        </p:nvSpPr>
        <p:spPr>
          <a:xfrm>
            <a:off x="345228" y="3174875"/>
            <a:ext cx="9433260" cy="4384800"/>
          </a:xfrm>
          <a:prstGeom prst="rect">
            <a:avLst/>
          </a:prstGeom>
          <a:noFill/>
          <a:ln>
            <a:noFill/>
          </a:ln>
        </p:spPr>
        <p:txBody>
          <a:bodyPr lIns="0" tIns="30960" rIns="0" bIns="0"/>
          <a:lstStyle/>
          <a:p>
            <a:pPr marL="431640" indent="-324000">
              <a:lnSpc>
                <a:spcPct val="93000"/>
              </a:lnSpc>
            </a:pPr>
            <a:r>
              <a:rPr lang="en-CA" sz="3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</a:p>
          <a:p>
            <a:pPr marL="431640" indent="-32400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3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Water striders are light and have big feet</a:t>
            </a:r>
          </a:p>
          <a:p>
            <a:pPr marL="431640" indent="-32400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CA" sz="3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1640" indent="-32400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3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They stand on the water!</a:t>
            </a:r>
          </a:p>
          <a:p>
            <a:pPr marL="431640" indent="-32400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CA" sz="35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1640" indent="-32400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3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Their feet have tiny hairs that repel water and capture air. This helps them stand on water and gives them “traction” so they can move. </a:t>
            </a:r>
          </a:p>
        </p:txBody>
      </p:sp>
      <p:pic>
        <p:nvPicPr>
          <p:cNvPr id="118" name="Picture 117"/>
          <p:cNvPicPr/>
          <p:nvPr/>
        </p:nvPicPr>
        <p:blipFill>
          <a:blip r:embed="rId3"/>
          <a:stretch/>
        </p:blipFill>
        <p:spPr>
          <a:xfrm>
            <a:off x="2677887" y="1075576"/>
            <a:ext cx="4767942" cy="258850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519249" y="0"/>
            <a:ext cx="9072360" cy="1247760"/>
          </a:xfrm>
          <a:prstGeom prst="rect">
            <a:avLst/>
          </a:prstGeom>
          <a:noFill/>
          <a:ln>
            <a:noFill/>
          </a:ln>
        </p:spPr>
        <p:txBody>
          <a:bodyPr lIns="0" tIns="39960" rIns="0" bIns="0" anchor="ctr"/>
          <a:lstStyle/>
          <a:p>
            <a:pPr algn="ctr">
              <a:lnSpc>
                <a:spcPct val="93000"/>
              </a:lnSpc>
            </a:pPr>
            <a:r>
              <a:rPr lang="en-CA" sz="45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Water Boatman</a:t>
            </a:r>
          </a:p>
        </p:txBody>
      </p:sp>
      <p:pic>
        <p:nvPicPr>
          <p:cNvPr id="2050" name="Picture 2" descr="http://www.fly-fishing-discounters.com/images/water-boatman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372" y="911161"/>
            <a:ext cx="3370114" cy="252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9249" y="3967843"/>
            <a:ext cx="89186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It’s hind legs work like oars so it can move quickly along the water surface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The front legs end in spoon shaped scoops that scrape algae off plants, rocks or mud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It produced digestive juices that it “spits” into the algae that it has collected in its scoops to start digesting the algae before the boatman has even swallowed them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0"/>
            <a:ext cx="9070920" cy="1246320"/>
          </a:xfrm>
        </p:spPr>
        <p:txBody>
          <a:bodyPr/>
          <a:lstStyle/>
          <a:p>
            <a:pPr algn="ctr"/>
            <a:r>
              <a:rPr lang="en-CA" b="1" dirty="0"/>
              <a:t>Beaver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502920" y="3755570"/>
            <a:ext cx="8886009" cy="346356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Large, sharp front teeth and very strong jaw muscles to cut through wood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Front teeth never stop growing so beaver can cut wood for its whole life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Oily fur to repel water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Thick layer of fat under the skin to keep animal warm in cold water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Webbed feet and flat tail help with swimming</a:t>
            </a:r>
          </a:p>
        </p:txBody>
      </p:sp>
      <p:pic>
        <p:nvPicPr>
          <p:cNvPr id="3074" name="Picture 2" descr="http://efdreams.com/data_images/dreams/beaver/beaver-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10" b="16188"/>
          <a:stretch/>
        </p:blipFill>
        <p:spPr bwMode="auto">
          <a:xfrm>
            <a:off x="2099238" y="1045029"/>
            <a:ext cx="5771134" cy="251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.stack.imgur.com/UOrG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6"/>
          <a:stretch/>
        </p:blipFill>
        <p:spPr bwMode="auto">
          <a:xfrm>
            <a:off x="7360448" y="0"/>
            <a:ext cx="2720177" cy="259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82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880" y="0"/>
            <a:ext cx="9070920" cy="1246320"/>
          </a:xfrm>
        </p:spPr>
        <p:txBody>
          <a:bodyPr/>
          <a:lstStyle/>
          <a:p>
            <a:pPr algn="ctr"/>
            <a:r>
              <a:rPr lang="en-CA" b="1" dirty="0"/>
              <a:t>Osprey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/>
          </p:nvPr>
        </p:nvSpPr>
        <p:spPr>
          <a:xfrm>
            <a:off x="506880" y="3746190"/>
            <a:ext cx="9070920" cy="285940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/>
              <a:t>Large, broad wings to soar for long periods with little effort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/>
              <a:t>Ability to hover while searching for fish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/>
              <a:t>Superb vision to see fish in water from great heights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/>
              <a:t>Sharp talons for grabbing fish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/>
              <a:t>Oily feathers that dry quickly so bird doesn’t stays warm</a:t>
            </a:r>
          </a:p>
        </p:txBody>
      </p:sp>
      <p:pic>
        <p:nvPicPr>
          <p:cNvPr id="4100" name="Picture 4" descr="http://yourshot.nationalgeographic.com/u/ss/fQYSUbVfts-T7pS2VP2wnKyN8wxywmXtY0-FwsgxpigRi-naVtxbW8GeZUiCXq9GiaQzfrFDy_-Mh6NKiDjQ/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975" y="127886"/>
            <a:ext cx="3339646" cy="223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static.panoramio.com/photos/original/393429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56" y="11086"/>
            <a:ext cx="2040377" cy="306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beachchairscientist.files.wordpress.com/2010/09/grt-nd09-fishing-osprey-naturepicturelibrar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606" y="1023898"/>
            <a:ext cx="1797083" cy="216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0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2921</TotalTime>
  <Words>558</Words>
  <Application>Microsoft Office PowerPoint</Application>
  <PresentationFormat>Custom</PresentationFormat>
  <Paragraphs>80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DejaVu Sans</vt:lpstr>
      <vt:lpstr>DejaVu Sans Condensed</vt:lpstr>
      <vt:lpstr>Times New Roman</vt:lpstr>
      <vt:lpstr>Wingdings</vt:lpstr>
      <vt:lpstr>Office Theme</vt:lpstr>
      <vt:lpstr>PowerPoint Presentation</vt:lpstr>
      <vt:lpstr>PowerPoint Presentation</vt:lpstr>
      <vt:lpstr>Atlantic Salmon</vt:lpstr>
      <vt:lpstr>PowerPoint Presentation</vt:lpstr>
      <vt:lpstr>PowerPoint Presentation</vt:lpstr>
      <vt:lpstr>PowerPoint Presentation</vt:lpstr>
      <vt:lpstr>PowerPoint Presentation</vt:lpstr>
      <vt:lpstr>Beaver</vt:lpstr>
      <vt:lpstr>Osprey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Steve Angelidis</cp:lastModifiedBy>
  <cp:revision>29</cp:revision>
  <dcterms:modified xsi:type="dcterms:W3CDTF">2016-08-25T14:20:52Z</dcterms:modified>
</cp:coreProperties>
</file>

<file path=docProps/core0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2016-08-21T14:14:21Z</dcterms:created>
  <dc:creator/>
  <dc:description/>
  <dc:language>en-CA</dc:language>
  <cp:lastModifiedBy/>
  <dcterms:modified xsi:type="dcterms:W3CDTF">2016-08-21T15:54:33Z</dcterms:modified>
  <cp:revision>2</cp:revision>
  <dc:subject/>
  <dc:title/>
</cp:coreProperties>
</file>